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6690a9c8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6690a9c8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740dff32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740dff32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740dff32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740dff32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740dff32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740dff32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40dff32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740dff32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740dff32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740dff32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6690a9c8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6690a9c8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6690a9c8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6690a9c8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72c9003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72c9003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6690a9c8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6690a9c8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6690a9c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6690a9c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6fa85c3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6fa85c3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2c9003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2c9003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72c90030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72c9003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72c90030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72c90030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72c90030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72c90030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6690a9c8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6690a9c8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6690a9c8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6690a9c8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6fa85c31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6fa85c31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6690a9c8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6690a9c8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6fa85c31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6fa85c31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6690a9c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6690a9c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6690a9c8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6690a9c8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6690a9c8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6690a9c8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6690a9c8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6690a9c8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6690a9c8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6690a9c8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740dff32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740dff32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740dff3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740dff3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740dff32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740dff32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740dff325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740dff325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41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seaaroundus.org/data/#/eez/604?chart=catch-chart&amp;dimension=taxon&amp;measure=tonnage&amp;limit=10" TargetMode="External"/><Relationship Id="rId4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eaaroundus.org/data/#/eez/604?chart=catch-chart&amp;dimension=taxon&amp;measure=tonnage&amp;limit=10" TargetMode="External"/><Relationship Id="rId4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Relationship Id="rId4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21250"/>
            <a:ext cx="8520600" cy="13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/>
              <a:t>Modelling fish and </a:t>
            </a:r>
            <a:endParaRPr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/>
              <a:t>macroinvertebrates off Peru</a:t>
            </a:r>
            <a:endParaRPr sz="39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Benjamin Müller and Mariana Hill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Seasonal Movements - Explaining Variables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8663400" cy="3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     Chlorophyll				 Sea Surface Temperature	    Oxygen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25" y="1612250"/>
            <a:ext cx="2831150" cy="174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025" y="1612250"/>
            <a:ext cx="2974106" cy="18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675" y="1635725"/>
            <a:ext cx="2898100" cy="17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Seasonal Movements - Marine Animals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663400" cy="3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anchovy			     jack mackerel	                  red squat lobster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sardine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68775"/>
            <a:ext cx="2579901" cy="15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349" y="1550400"/>
            <a:ext cx="2639425" cy="1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3807" y="1597303"/>
            <a:ext cx="2639418" cy="1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225" y="3416600"/>
            <a:ext cx="2303226" cy="14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Seasonal Movements - Chlorophyll Decomposition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winter is in the middle of the year in Peru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less chlorophyll in winter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50" y="1971250"/>
            <a:ext cx="4486550" cy="27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aggregation per region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501"/>
            <a:ext cx="8520600" cy="3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create a tesselation with k means clustering and voronoi tesselation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only longitude, latitude variables used for clustering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clustering shown with k =15, voronoi with k = 40, optimal k?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713" y="1654624"/>
            <a:ext cx="3672131" cy="2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4">
            <a:alphaModFix/>
          </a:blip>
          <a:srcRect b="20676" l="25372" r="24484" t="20298"/>
          <a:stretch/>
        </p:blipFill>
        <p:spPr>
          <a:xfrm>
            <a:off x="6116650" y="1938625"/>
            <a:ext cx="2451500" cy="17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75" y="1654624"/>
            <a:ext cx="1950750" cy="22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Spatial Panel Regression Results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using spatial regression alone increase R² from 0.1 to 0.8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panel data aggregated into 80 regions and 30 years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amount of red squat lobsters in dependence of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5786" l="-670" r="14708" t="53029"/>
          <a:stretch/>
        </p:blipFill>
        <p:spPr>
          <a:xfrm>
            <a:off x="622275" y="2319013"/>
            <a:ext cx="5252275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INLA - first steps -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result is an interpolation map (kriging)		  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7645"/>
            <a:ext cx="4260300" cy="273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distribution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3679600" y="580725"/>
            <a:ext cx="41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zeros						no zeros</a:t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677875" y="1440775"/>
            <a:ext cx="15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outliers</a:t>
            </a:r>
            <a:endParaRPr/>
          </a:p>
        </p:txBody>
      </p:sp>
      <p:sp>
        <p:nvSpPr>
          <p:cNvPr id="190" name="Google Shape;190;p28"/>
          <p:cNvSpPr txBox="1"/>
          <p:nvPr/>
        </p:nvSpPr>
        <p:spPr>
          <a:xfrm>
            <a:off x="519400" y="4284150"/>
            <a:ext cx="15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</a:t>
            </a:r>
            <a:r>
              <a:rPr lang="es"/>
              <a:t>outliers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425" y="924050"/>
            <a:ext cx="2863625" cy="20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550" y="924050"/>
            <a:ext cx="2909399" cy="209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650" y="3053000"/>
            <a:ext cx="2909401" cy="20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7706" y="3031512"/>
            <a:ext cx="2943269" cy="213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 - abundance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11700" y="1152475"/>
            <a:ext cx="85206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Without outliers, anchovy predicted abundance: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100 estimators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R2 train: 0.848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R2 test: 0.37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1000 estimators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R2 train: 0.85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R2 test: 0.37 :(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33168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distribution: presence - absence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380" y="0"/>
            <a:ext cx="53559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 - presence absence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" y="1329374"/>
            <a:ext cx="9075313" cy="18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2" y="3162591"/>
            <a:ext cx="9098875" cy="183323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6856800" y="282675"/>
            <a:ext cx="197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 estimators: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accuracy: 0.96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red: absence (0)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black: presence (1)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Introduction: Peruvian fisheries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Introduction: Habitat modelling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First dataset (abundance)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heatmaps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seasonal movements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spatial panel model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INLA (first steps)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Random forest (absolute abundance)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Data distribution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Random forest (presence absence)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Outlook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Second dataset (landings)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Time-series prediction with RNN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Outlook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 - presence absence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73" y="1216162"/>
            <a:ext cx="8847252" cy="1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00" y="3146550"/>
            <a:ext cx="8755400" cy="1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6856800" y="257125"/>
            <a:ext cx="197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 estimators: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accuracy: 0.97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</a:rPr>
              <a:t>red: absence (0)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black: presence (1)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 - presence absence</a:t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6856800" y="184875"/>
            <a:ext cx="197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 estimators: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accuracy: 0.97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</a:rPr>
              <a:t>red: absence (0)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black: presence (1)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b="48641" l="0" r="0" t="0"/>
          <a:stretch/>
        </p:blipFill>
        <p:spPr>
          <a:xfrm>
            <a:off x="70327" y="3186550"/>
            <a:ext cx="9003351" cy="165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 rotWithShape="1">
          <a:blip r:embed="rId4">
            <a:alphaModFix/>
          </a:blip>
          <a:srcRect b="48725" l="0" r="0" t="0"/>
          <a:stretch/>
        </p:blipFill>
        <p:spPr>
          <a:xfrm>
            <a:off x="74982" y="1379645"/>
            <a:ext cx="8994043" cy="16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 - presence absence</a:t>
            </a:r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6856800" y="184875"/>
            <a:ext cx="197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 estimators: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accuracy: 0.99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</a:rPr>
              <a:t>red: absence (0)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black: presence (1)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139" y="1305450"/>
            <a:ext cx="1122386" cy="2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3" y="1612450"/>
            <a:ext cx="9047675" cy="146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251" y="3202060"/>
            <a:ext cx="1483249" cy="20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512998"/>
            <a:ext cx="9143997" cy="143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 - presence absence</a:t>
            </a: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6856800" y="184875"/>
            <a:ext cx="197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 estimators: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accuracy: 0.98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</a:rPr>
              <a:t>red: absence (0)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black: presence (1)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73650"/>
            <a:ext cx="9144003" cy="14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225" y="3197750"/>
            <a:ext cx="1602675" cy="2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8" y="1636000"/>
            <a:ext cx="9115715" cy="14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5338" y="1306425"/>
            <a:ext cx="1380441" cy="2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Can we actually use a RF to predict the timeseries?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1152475"/>
            <a:ext cx="8520600" cy="3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Train: 1985 to 1997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Test: 1998 to 2008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100 and 1000 estimators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Accuracy: 0.75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Train: 1985 to 2003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Test: 2004 to 2008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100 and 1000 estimators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Accuracy: 0.75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Precision: 0.84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Recall: 0.58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 and outlook</a:t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11700" y="1152475"/>
            <a:ext cx="8520600" cy="3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Abundance prediction does not work - not real link between observed abundance and </a:t>
            </a:r>
            <a:r>
              <a:rPr lang="es"/>
              <a:t>environmental</a:t>
            </a:r>
            <a:r>
              <a:rPr lang="es"/>
              <a:t> drivers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Data is highly im</a:t>
            </a:r>
            <a:r>
              <a:rPr lang="es"/>
              <a:t>balanced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Presence absence works - this is the standard method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But test and train data are too similar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The RF can’t predict the timeseries unless the data is splitted randomly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Next steps: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Get probability of occurrence instead of just presence-absence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Apply the model to predict potential fish distribution from scenarios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Refine the model - deal with very imbalanced data?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Try to predict abundance?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Fish landings timeseries</a:t>
            </a:r>
            <a:endParaRPr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311700" y="1152475"/>
            <a:ext cx="323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Yearly timeseries of landings from different species in the world downloaded from: </a:t>
            </a:r>
            <a:br>
              <a:rPr lang="es"/>
            </a:br>
            <a:br>
              <a:rPr lang="es"/>
            </a:br>
            <a:r>
              <a:rPr lang="es"/>
              <a:t>Sea Around Us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000" u="sng">
                <a:solidFill>
                  <a:srgbClr val="386FE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https://www.seaaroundus.org/data/#/eez/604?chart=catch-chart&amp;dimension=taxon&amp;measure=tonnage&amp;limit=10</a:t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425" y="1189950"/>
            <a:ext cx="4172726" cy="34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Fish landings timeseries</a:t>
            </a:r>
            <a:endParaRPr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11700" y="1152475"/>
            <a:ext cx="323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Yearly timeseries of landings from different species in the world downloaded from: </a:t>
            </a:r>
            <a:br>
              <a:rPr lang="es"/>
            </a:br>
            <a:br>
              <a:rPr lang="es"/>
            </a:br>
            <a:r>
              <a:rPr lang="es"/>
              <a:t>Sea Around Us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000" u="sng">
                <a:solidFill>
                  <a:srgbClr val="386FE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https://www.seaaroundus.org/data/#/eez/604?chart=catch-chart&amp;dimension=taxon&amp;measure=tonnage&amp;limit=10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550" y="1152475"/>
            <a:ext cx="4842574" cy="362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5189663" y="1108675"/>
            <a:ext cx="181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chub mackerel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Predicting anchovy landings with a RNN</a:t>
            </a:r>
            <a:endParaRPr/>
          </a:p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 txBox="1"/>
          <p:nvPr/>
        </p:nvSpPr>
        <p:spPr>
          <a:xfrm>
            <a:off x="6634575" y="1364175"/>
            <a:ext cx="1975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window size: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train: 1950 - 1999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test: 2000 - 2019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1000 epochs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learning rate: 4e-4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y_test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45F06"/>
                </a:solidFill>
              </a:rPr>
              <a:t>prediction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280" y="1267127"/>
            <a:ext cx="4277532" cy="357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Predicting chub mackerel landings with a RNN</a:t>
            </a:r>
            <a:endParaRPr/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 txBox="1"/>
          <p:nvPr/>
        </p:nvSpPr>
        <p:spPr>
          <a:xfrm>
            <a:off x="6634575" y="1364175"/>
            <a:ext cx="1975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window size: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train: 1950 - 1999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test: 2000 - 2019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1000 epochs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learning rate: 4e-4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</a:rPr>
              <a:t>y_test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B45F06"/>
                </a:solidFill>
              </a:rPr>
              <a:t>prediction</a:t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53" y="1375675"/>
            <a:ext cx="4477250" cy="33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Introduction: Peruvian fisheries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347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Most productive Eastern Boundary Upwelling System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Small pelagic fish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Constrained by a shallow oxygen minimum zone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Largest single species fishery (anchovy)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10% of global catches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Interannual fluctuations and fisheries collapses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Environmental drivers still poorly understood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00" y="2830075"/>
            <a:ext cx="5049002" cy="192906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7247695" y="4759150"/>
            <a:ext cx="171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Chávez et al. (2008)</a:t>
            </a:r>
            <a:endParaRPr sz="11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674" y="376325"/>
            <a:ext cx="3611799" cy="21460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7247700" y="2522325"/>
            <a:ext cx="182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Messié &amp; </a:t>
            </a:r>
            <a:r>
              <a:rPr lang="es" sz="1100"/>
              <a:t>Chávez (2015)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 and outlook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Mean and trend are simulated but there is a </a:t>
            </a:r>
            <a:r>
              <a:rPr lang="es"/>
              <a:t>mismatch</a:t>
            </a:r>
            <a:r>
              <a:rPr lang="es"/>
              <a:t> between the predicted and test series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Next steps: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Try other models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Apply to more species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Use monthly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311700" y="166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20"/>
              <a:t>Any q</a:t>
            </a:r>
            <a:r>
              <a:rPr lang="es" sz="3020"/>
              <a:t>uestions?</a:t>
            </a:r>
            <a:endParaRPr sz="30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Introduction: Habitat modelling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260300" cy="3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Potential</a:t>
            </a:r>
            <a:r>
              <a:rPr lang="es"/>
              <a:t> distribution of marine organisms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Common environmental </a:t>
            </a:r>
            <a:r>
              <a:rPr lang="es"/>
              <a:t>variables</a:t>
            </a:r>
            <a:r>
              <a:rPr lang="es"/>
              <a:t>: distance from the coast, water depth, primary production, etc.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Statistical methods (GAM and linear models)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Predictions about marine animals where more complex models are not available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Usually used as forcing for dynamic models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How does species distribution change over time?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425" y="274725"/>
            <a:ext cx="3825080" cy="251776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107790" y="2688606"/>
            <a:ext cx="38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Habitat suitability for Cuvier’s Beaked Whale (UNEP 2015)</a:t>
            </a:r>
            <a:endParaRPr sz="1100"/>
          </a:p>
        </p:txBody>
      </p:sp>
      <p:grpSp>
        <p:nvGrpSpPr>
          <p:cNvPr id="80" name="Google Shape;80;p16"/>
          <p:cNvGrpSpPr/>
          <p:nvPr/>
        </p:nvGrpSpPr>
        <p:grpSpPr>
          <a:xfrm>
            <a:off x="4931425" y="3385901"/>
            <a:ext cx="4095123" cy="1721249"/>
            <a:chOff x="4931425" y="3385901"/>
            <a:chExt cx="4095123" cy="1721249"/>
          </a:xfrm>
        </p:grpSpPr>
        <p:pic>
          <p:nvPicPr>
            <p:cNvPr id="81" name="Google Shape;8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1425" y="3385901"/>
              <a:ext cx="4095123" cy="119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6"/>
            <p:cNvSpPr txBox="1"/>
            <p:nvPr/>
          </p:nvSpPr>
          <p:spPr>
            <a:xfrm>
              <a:off x="5235600" y="4583950"/>
              <a:ext cx="3569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/>
                <a:t>“…the RF model was the best one for assessing </a:t>
              </a:r>
              <a:r>
                <a:rPr i="1" lang="es" sz="1100"/>
                <a:t>Ferula gummosa</a:t>
              </a:r>
              <a:r>
                <a:rPr lang="es" sz="1100"/>
                <a:t> habitat suitability.”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Cruises off Peru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2709425"/>
            <a:ext cx="8520600" cy="23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Species: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Anchovy, sardine, jack mackerel, chub mackerel, hake, demersal fish, zooplankton, lightfish, lantern fish, Humboldt squid, catfish, white anchovy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Environmental variables: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Distance from the coast, distance from the shelf, chlorophyll, surface oxygen, water depth, depth of the oxycline, sea surface temperature, sea surface salinity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Challenges: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Spatial and temporal dataset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Sampling locations change every year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311700" y="1048825"/>
            <a:ext cx="3393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s" sz="1300">
                <a:solidFill>
                  <a:schemeClr val="dk2"/>
                </a:solidFill>
              </a:rPr>
              <a:t>Peruvian EEZ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s" sz="1300">
                <a:solidFill>
                  <a:schemeClr val="dk2"/>
                </a:solidFill>
              </a:rPr>
              <a:t>Area of anchovy occurrence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s" sz="1300">
                <a:solidFill>
                  <a:schemeClr val="dk2"/>
                </a:solidFill>
              </a:rPr>
              <a:t>Acoustic indices are used to predict total biomass over the whole region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s" sz="1300">
                <a:solidFill>
                  <a:schemeClr val="dk2"/>
                </a:solidFill>
              </a:rPr>
              <a:t>1985 to 2012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919" y="445025"/>
            <a:ext cx="3107374" cy="23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0" l="10206" r="14796" t="0"/>
          <a:stretch/>
        </p:blipFill>
        <p:spPr>
          <a:xfrm>
            <a:off x="3530313" y="398175"/>
            <a:ext cx="2083376" cy="24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Which 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again?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175" y="369613"/>
            <a:ext cx="5562126" cy="438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Heatmaps - explaining variables 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972575"/>
            <a:ext cx="8624100" cy="4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depth					 oxygen                                       chlorophyll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 Surface Salinity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5" y="1386100"/>
            <a:ext cx="2832824" cy="17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050" y="1386100"/>
            <a:ext cx="2832847" cy="17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0000" y="1386100"/>
            <a:ext cx="2832813" cy="17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400" y="3461985"/>
            <a:ext cx="2725775" cy="168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357400" y="3133625"/>
            <a:ext cx="1755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sea surface salinity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1699" y="3502000"/>
            <a:ext cx="2604100" cy="16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363" y="3502000"/>
            <a:ext cx="2604096" cy="16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146150" y="3133625"/>
            <a:ext cx="3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depth oxycline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6181350" y="3133625"/>
            <a:ext cx="2173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sea surface temperature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Chloropeth maps - marine animals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00" y="1239275"/>
            <a:ext cx="2518098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700" y="1152475"/>
            <a:ext cx="2821326" cy="17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240" y="1195050"/>
            <a:ext cx="2821310" cy="17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600" y="3113518"/>
            <a:ext cx="2518100" cy="155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0750" y="3080875"/>
            <a:ext cx="2713125" cy="16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2225" y="3113533"/>
            <a:ext cx="2607350" cy="160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Chloropeth Maps - animation over years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anchovy over years					red squat lobster over years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625" y="1636725"/>
            <a:ext cx="4101300" cy="30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75" y="1787663"/>
            <a:ext cx="4012126" cy="30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